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  <p:sldMasterId id="2147483720" r:id="rId2"/>
    <p:sldMasterId id="2147483732" r:id="rId3"/>
  </p:sldMasterIdLst>
  <p:notesMasterIdLst>
    <p:notesMasterId r:id="rId25"/>
  </p:notesMasterIdLst>
  <p:sldIdLst>
    <p:sldId id="876" r:id="rId4"/>
    <p:sldId id="841" r:id="rId5"/>
    <p:sldId id="867" r:id="rId6"/>
    <p:sldId id="875" r:id="rId7"/>
    <p:sldId id="844" r:id="rId8"/>
    <p:sldId id="847" r:id="rId9"/>
    <p:sldId id="855" r:id="rId10"/>
    <p:sldId id="870" r:id="rId11"/>
    <p:sldId id="872" r:id="rId12"/>
    <p:sldId id="873" r:id="rId13"/>
    <p:sldId id="861" r:id="rId14"/>
    <p:sldId id="868" r:id="rId15"/>
    <p:sldId id="869" r:id="rId16"/>
    <p:sldId id="862" r:id="rId17"/>
    <p:sldId id="863" r:id="rId18"/>
    <p:sldId id="864" r:id="rId19"/>
    <p:sldId id="865" r:id="rId20"/>
    <p:sldId id="866" r:id="rId21"/>
    <p:sldId id="877" r:id="rId22"/>
    <p:sldId id="878" r:id="rId23"/>
    <p:sldId id="8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4" autoAdjust="0"/>
    <p:restoredTop sz="90839" autoAdjust="0"/>
  </p:normalViewPr>
  <p:slideViewPr>
    <p:cSldViewPr snapToGrid="0" snapToObjects="1">
      <p:cViewPr varScale="1">
        <p:scale>
          <a:sx n="113" d="100"/>
          <a:sy n="113" d="100"/>
        </p:scale>
        <p:origin x="200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16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C5C4E-919C-EF47-85F3-724E133AF793}" type="datetimeFigureOut">
              <a:rPr lang="en-US" smtClean="0"/>
              <a:t>9/3/22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B01BA-F74F-4E40-81E1-8EB3743FD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5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 실습 수업</a:t>
            </a:r>
            <a:endParaRPr kumimoji="1" lang="en-US" altLang="ko-KR" dirty="0"/>
          </a:p>
          <a:p>
            <a:r>
              <a:rPr kumimoji="1" lang="ko-KR" altLang="en-US" dirty="0"/>
              <a:t>시간 단축</a:t>
            </a:r>
            <a:endParaRPr kumimoji="1" lang="en-US" altLang="ko-KR" dirty="0"/>
          </a:p>
          <a:p>
            <a:r>
              <a:rPr kumimoji="1" lang="en-US" altLang="ko-KR" dirty="0"/>
              <a:t>Nerf </a:t>
            </a:r>
            <a:r>
              <a:rPr kumimoji="1" lang="ko-KR" altLang="en-US" dirty="0"/>
              <a:t>논문과 코드 괴리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코드 복잡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B01BA-F74F-4E40-81E1-8EB3743FD8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9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이런거다</a:t>
            </a:r>
            <a:endParaRPr kumimoji="1" lang="en-US" altLang="ko-KR" dirty="0"/>
          </a:p>
          <a:p>
            <a:r>
              <a:rPr kumimoji="1" lang="ko-KR" altLang="en-US" dirty="0"/>
              <a:t>근데 어렵다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B01BA-F74F-4E40-81E1-8EB3743FD8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91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B01BA-F74F-4E40-81E1-8EB3743FD8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 cap="none" baseline="0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3DE88-CE3E-874D-BA86-41579BF76F21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602-2C3A-D445-A85F-071D3ED28D73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41F-5E33-F84A-BDED-819B92E55360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7478E02A-05B5-4BC8-8A51-C933FF8E94F4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84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1684000" y="6477000"/>
            <a:ext cx="508000" cy="228600"/>
          </a:xfrm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38FDA50-03D6-4F2F-B16E-E64FC0E2571C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5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D482AA8-7844-4B33-A740-600303499A00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63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167" y="1676400"/>
            <a:ext cx="5355167" cy="357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4534" y="1676400"/>
            <a:ext cx="5357284" cy="357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5338BAA-3A96-46C5-91EC-B58386F9A183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93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7EC1BA1-D905-4B2F-BD07-114F1EFADE0A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72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4268397-DC3C-4555-9170-49766D496709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3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5D3E275-669A-4135-B505-0356C51AFC10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391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7567416-33DC-44DF-B5E2-F22AE2B2E94A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1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2F22A-CECF-5B4F-ADC3-0B9E841EB5F1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3947" y="6479177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7A522114-AD25-4F01-BD20-F801FE4A42BF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7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E56FB8C-42CB-4CF0-BEE1-B47713FE34CA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60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084" y="460376"/>
            <a:ext cx="2734733" cy="4791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2884" y="460376"/>
            <a:ext cx="8001000" cy="4791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6A5E8372-BFF7-48A6-8CFD-9DBDF73F7479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56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9B5B6-F8E3-4230-BF9D-F480ADC0A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99600" y="1134000"/>
            <a:ext cx="8992800" cy="1828800"/>
          </a:xfrm>
        </p:spPr>
        <p:txBody>
          <a:bodyPr lIns="273600" tIns="183600" rIns="273600" bIns="183600"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 altLang="ko-KR" dirty="0"/>
              <a:t>LECTURE NAME</a:t>
            </a:r>
            <a:endParaRPr lang="ko-KR" altLang="en-US" dirty="0"/>
          </a:p>
        </p:txBody>
      </p:sp>
      <p:pic>
        <p:nvPicPr>
          <p:cNvPr id="11" name="Picture 4" descr="https://www.asiaresearchnews.com/sites/default/files/institutions/en_spot_0_1528094627.jpg">
            <a:extLst>
              <a:ext uri="{FF2B5EF4-FFF2-40B4-BE49-F238E27FC236}">
                <a16:creationId xmlns:a16="http://schemas.microsoft.com/office/drawing/2014/main" id="{B8A68E60-5D14-423E-851A-373185E188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2368" y="4377371"/>
            <a:ext cx="4739947" cy="25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5A92FA7-8AAE-4052-A39C-774F999514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47" y="3821575"/>
            <a:ext cx="3331471" cy="297790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C23EB9A8-8AD8-4FB3-897C-7262D25BF3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14000" y="3541493"/>
            <a:ext cx="7164000" cy="867256"/>
          </a:xfrm>
        </p:spPr>
        <p:txBody>
          <a:bodyPr/>
          <a:lstStyle>
            <a:lvl1pPr marL="0" indent="0" algn="ctr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Name 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702A2F4-4942-4B6E-9076-74464E2B01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000" y="4839733"/>
            <a:ext cx="7164000" cy="1353446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2800" b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08438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55643-1569-4097-B15A-46611FAAF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878EF32E-8C64-451A-A7DF-B45E28C05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3CDBC1A-218F-443E-B561-A5330797C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874" y="6389368"/>
            <a:ext cx="11001905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Reference &amp; Slide Credit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13473C-EBA9-4978-960E-3606694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AC68-8798-40C9-ADB7-2795D1856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498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,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78EF32E-8C64-451A-A7DF-B45E28C05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3CDBC1A-218F-443E-B561-A5330797C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874" y="6389368"/>
            <a:ext cx="11001905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Reference &amp; Slide Credit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13473C-EBA9-4978-960E-3606694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AC68-8798-40C9-ADB7-2795D1856B2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DD140D9-DD66-4FCD-A886-2789E042A0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539128"/>
            <a:ext cx="10515600" cy="370861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D9B2B98-F450-422A-BF68-40B9EC39F1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249200"/>
            <a:ext cx="10515600" cy="114472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64731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, 사진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78EF32E-8C64-451A-A7DF-B45E28C05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3CDBC1A-218F-443E-B561-A5330797C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874" y="6389368"/>
            <a:ext cx="11001905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Reference &amp; Slide Credit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13473C-EBA9-4978-960E-3606694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AC68-8798-40C9-ADB7-2795D1856B2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DD140D9-DD66-4FCD-A886-2789E042A0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535545"/>
            <a:ext cx="5196317" cy="370861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D9B2B98-F450-422A-BF68-40B9EC39F1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249200"/>
            <a:ext cx="10515600" cy="114472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D626E9D9-A9B3-4D05-AE13-8608CD28A5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57483" y="2535545"/>
            <a:ext cx="5196317" cy="370861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14077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, 사진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78EF32E-8C64-451A-A7DF-B45E28C05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3CDBC1A-218F-443E-B561-A5330797CC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874" y="6389368"/>
            <a:ext cx="11001905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Reference &amp; Slide Credit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13473C-EBA9-4978-960E-3606694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AC68-8798-40C9-ADB7-2795D1856B2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DD140D9-DD66-4FCD-A886-2789E042A0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535545"/>
            <a:ext cx="3419844" cy="370861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D9B2B98-F450-422A-BF68-40B9EC39F1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249200"/>
            <a:ext cx="10515600" cy="114472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98A3D135-BAAF-4D3E-BD7E-1381B8E11CE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86079" y="2535545"/>
            <a:ext cx="3419843" cy="370861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67D81C6F-529B-4B1E-8AF6-A3537D8E2E6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33958" y="2535545"/>
            <a:ext cx="3419843" cy="370861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20458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3FA26-D7CC-40DB-8993-0D4BBEAEC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602316-4DE4-4F92-9002-84F071C1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AC68-8798-40C9-ADB7-2795D1856B2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D87008F-AE31-4F0C-9AA1-352AE294B6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874" y="6389368"/>
            <a:ext cx="11001905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Reference &amp; Slide Credit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2428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30507C-B6BA-44CA-8C67-9DAB3573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8AC68-8798-40C9-ADB7-2795D1856B2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9665D37B-7F34-487F-9CAC-89927ADAC1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874" y="6389368"/>
            <a:ext cx="11001905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Reference &amp; Slide Credit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6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6D317-1127-E443-AE3C-00A2B7E4AE16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33C13-13F3-4D32-8849-26CF078AFC48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2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F7BCE-BB0E-BA4A-8811-C09B09B0CB28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873E-9222-0149-AE2B-88B17989FE12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309AF-7BE5-E548-AE2F-9A3A1898ECB7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A0A4-3DCC-594C-8288-261BA82B01B4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072E-EC0C-3440-8756-02A9ADC202ED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F9EB381-941C-9E40-8C90-49EE8C629983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9A0A854-9A2E-EB4B-81A9-BB81AD92F5E5}" type="datetime1">
              <a:rPr lang="ko-KR" altLang="en-US" smtClean="0"/>
              <a:t>2022. 9. 3.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2884" y="460375"/>
            <a:ext cx="1093893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6167" y="1676400"/>
            <a:ext cx="10915651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1300" y="6424613"/>
            <a:ext cx="812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800100" algn="l"/>
                <a:tab pos="1257300" algn="l"/>
              </a:tabLst>
              <a:defRPr sz="900">
                <a:solidFill>
                  <a:srgbClr val="777777"/>
                </a:solidFill>
                <a:latin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E6218CA-2ED8-4A3E-9DC5-0D4489AFAE30}" type="slidenum">
              <a:rPr lang="en-US" smtClean="0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>
                <a:latin typeface="Times New Roman" pitchFamily="-80" charset="0"/>
              </a:rPr>
              <a:t> </a:t>
            </a:r>
            <a:endParaRPr lang="en-US" dirty="0">
              <a:latin typeface="Times New Roman" pitchFamily="-8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80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13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14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16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FBEA3C-53DC-42A4-AE59-47144AC0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00" y="360000"/>
            <a:ext cx="11282400" cy="68400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3600" tIns="183600" rIns="183600" bIns="183600" rtlCol="0" anchor="ctr">
            <a:no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A9223-2B8D-4C17-BFFC-AE5246686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9200"/>
            <a:ext cx="10515600" cy="492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43EEB-1C1A-4C38-A215-22A0ADE04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4605" y="6389368"/>
            <a:ext cx="769521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8AC68-8798-40C9-ADB7-2795D1856B2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8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8C721-A3D7-1E73-DD39-5429B33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NeRF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59A52E-0272-05E7-5C4F-3CA7FFC8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F530A-9167-D471-AA2C-34BF113593B8}"/>
              </a:ext>
            </a:extLst>
          </p:cNvPr>
          <p:cNvSpPr txBox="1"/>
          <p:nvPr/>
        </p:nvSpPr>
        <p:spPr>
          <a:xfrm>
            <a:off x="4698834" y="5950056"/>
            <a:ext cx="2794329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Presenter: </a:t>
            </a:r>
            <a:r>
              <a:rPr lang="ko-KR" altLang="en-US" dirty="0" err="1">
                <a:solidFill>
                  <a:prstClr val="black"/>
                </a:solidFill>
                <a:latin typeface="Gill Sans MT"/>
                <a:ea typeface="맑은 고딕"/>
              </a:rPr>
              <a:t>형준하</a:t>
            </a:r>
            <a:endParaRPr lang="en-US" altLang="ko-KR" dirty="0">
              <a:solidFill>
                <a:prstClr val="black"/>
              </a:solidFill>
              <a:latin typeface="Gill Sans MT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3068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9A7F7-D47F-72EE-F23C-9A6BA9B98B66}"/>
              </a:ext>
            </a:extLst>
          </p:cNvPr>
          <p:cNvSpPr txBox="1"/>
          <p:nvPr/>
        </p:nvSpPr>
        <p:spPr>
          <a:xfrm>
            <a:off x="595047" y="1254110"/>
            <a:ext cx="11142153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Neural Radiance Fields</a:t>
            </a:r>
            <a:endParaRPr kumimoji="0" lang="en-US" altLang="ko-KR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715BEB-794E-D31D-A647-746D0BCA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6" y="2194751"/>
            <a:ext cx="3898900" cy="889000"/>
          </a:xfrm>
          <a:prstGeom prst="rect">
            <a:avLst/>
          </a:prstGeom>
        </p:spPr>
      </p:pic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47646EBD-8045-7B86-6B02-870754F45199}"/>
              </a:ext>
            </a:extLst>
          </p:cNvPr>
          <p:cNvSpPr txBox="1">
            <a:spLocks/>
          </p:cNvSpPr>
          <p:nvPr/>
        </p:nvSpPr>
        <p:spPr>
          <a:xfrm>
            <a:off x="127874" y="6315437"/>
            <a:ext cx="11001905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E1B7A5-A00F-E8E1-228A-0E344DCED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629" y="3277614"/>
            <a:ext cx="8503349" cy="28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4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EAEC4A-148B-111F-097C-C6A1FAA7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976628"/>
            <a:ext cx="8600378" cy="409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E9A7F7-D47F-72EE-F23C-9A6BA9B98B66}"/>
              </a:ext>
            </a:extLst>
          </p:cNvPr>
          <p:cNvSpPr txBox="1"/>
          <p:nvPr/>
        </p:nvSpPr>
        <p:spPr>
          <a:xfrm>
            <a:off x="595047" y="1254110"/>
            <a:ext cx="11142153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Volume rendering is trivially differentiable</a:t>
            </a:r>
            <a:endParaRPr kumimoji="0" lang="en-US" altLang="ko-KR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D01FE49-E0C3-9C5D-FEDD-B19DE1BB2E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/>
          <a:lstStyle/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63818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9A7F7-D47F-72EE-F23C-9A6BA9B98B66}"/>
              </a:ext>
            </a:extLst>
          </p:cNvPr>
          <p:cNvSpPr txBox="1"/>
          <p:nvPr/>
        </p:nvSpPr>
        <p:spPr>
          <a:xfrm>
            <a:off x="595047" y="1254110"/>
            <a:ext cx="11142153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Optimize with gradient descent on rendering loss</a:t>
            </a:r>
            <a:endParaRPr kumimoji="0" lang="en-US" altLang="ko-KR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C006AE-C658-6599-98AC-6001FB83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00" y="1993071"/>
            <a:ext cx="7157855" cy="33009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820AFB-6825-1F2B-97C1-0FC699EEF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316" y="2746102"/>
            <a:ext cx="3708400" cy="1955800"/>
          </a:xfrm>
          <a:prstGeom prst="rect">
            <a:avLst/>
          </a:prstGeom>
        </p:spPr>
      </p:pic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B13F98D1-DA47-70A9-9C01-8F136F61D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/>
          <a:lstStyle/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07387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9A7F7-D47F-72EE-F23C-9A6BA9B98B66}"/>
              </a:ext>
            </a:extLst>
          </p:cNvPr>
          <p:cNvSpPr txBox="1"/>
          <p:nvPr/>
        </p:nvSpPr>
        <p:spPr>
          <a:xfrm>
            <a:off x="595047" y="1254110"/>
            <a:ext cx="11142153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Training network to reproduce all input views of the scene</a:t>
            </a:r>
            <a:endParaRPr kumimoji="0" lang="en-US" altLang="ko-KR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871D3-1C9F-2D9A-74E8-3411F3FD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84" y="2137711"/>
            <a:ext cx="5080000" cy="3644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3377DA-8FD4-3571-F351-40B507057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724" y="2328211"/>
            <a:ext cx="3784600" cy="3263900"/>
          </a:xfrm>
          <a:prstGeom prst="rect">
            <a:avLst/>
          </a:prstGeom>
        </p:spPr>
      </p:pic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012D4264-6184-51FA-A58E-79E312ED1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/>
          <a:lstStyle/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52954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– View direction dependencies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2" name="viewdirs_website_bww" descr="viewdirs_website_bww">
            <a:hlinkClick r:id="" action="ppaction://media"/>
            <a:extLst>
              <a:ext uri="{FF2B5EF4-FFF2-40B4-BE49-F238E27FC236}">
                <a16:creationId xmlns:a16="http://schemas.microsoft.com/office/drawing/2014/main" id="{DC8E4EF3-ABB2-9318-0F50-C619A0AE8D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421" y="1482977"/>
            <a:ext cx="11129779" cy="4256270"/>
          </a:xfrm>
          <a:prstGeom prst="rect">
            <a:avLst/>
          </a:prstGeom>
        </p:spPr>
      </p:pic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A9A72712-53CE-7E6A-E58E-8D072F2FEF53}"/>
              </a:ext>
            </a:extLst>
          </p:cNvPr>
          <p:cNvSpPr txBox="1">
            <a:spLocks/>
          </p:cNvSpPr>
          <p:nvPr/>
        </p:nvSpPr>
        <p:spPr>
          <a:xfrm>
            <a:off x="127874" y="6389368"/>
            <a:ext cx="11001905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164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– View direction dependencies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6" name="viewdirs_website_stove" descr="viewdirs_website_stove">
            <a:hlinkClick r:id="" action="ppaction://media"/>
            <a:extLst>
              <a:ext uri="{FF2B5EF4-FFF2-40B4-BE49-F238E27FC236}">
                <a16:creationId xmlns:a16="http://schemas.microsoft.com/office/drawing/2014/main" id="{B5E44485-BF0D-622D-347C-AEDB7341B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619" y="1641174"/>
            <a:ext cx="10788192" cy="4125642"/>
          </a:xfrm>
          <a:prstGeom prst="rect">
            <a:avLst/>
          </a:prstGeom>
        </p:spPr>
      </p:pic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8676FC6-25FB-5EBF-DBAD-E3D36D45A3F1}"/>
              </a:ext>
            </a:extLst>
          </p:cNvPr>
          <p:cNvSpPr txBox="1">
            <a:spLocks/>
          </p:cNvSpPr>
          <p:nvPr/>
        </p:nvSpPr>
        <p:spPr>
          <a:xfrm>
            <a:off x="292700" y="6389368"/>
            <a:ext cx="11001905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85077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– Depth map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2" name="depth_reflower" descr="depth_reflower">
            <a:hlinkClick r:id="" action="ppaction://media"/>
            <a:extLst>
              <a:ext uri="{FF2B5EF4-FFF2-40B4-BE49-F238E27FC236}">
                <a16:creationId xmlns:a16="http://schemas.microsoft.com/office/drawing/2014/main" id="{C94862EB-4DA6-70B1-6817-3FBA615B23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047" y="1612999"/>
            <a:ext cx="11001905" cy="4207369"/>
          </a:xfrm>
          <a:prstGeom prst="rect">
            <a:avLst/>
          </a:prstGeom>
        </p:spPr>
      </p:pic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4E6C425C-6341-C418-E033-B18773C4956B}"/>
              </a:ext>
            </a:extLst>
          </p:cNvPr>
          <p:cNvSpPr txBox="1">
            <a:spLocks/>
          </p:cNvSpPr>
          <p:nvPr/>
        </p:nvSpPr>
        <p:spPr>
          <a:xfrm>
            <a:off x="206702" y="6389368"/>
            <a:ext cx="11001905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4564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– Depth map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2" name="depth_ornament" descr="depth_ornament">
            <a:hlinkClick r:id="" action="ppaction://media"/>
            <a:extLst>
              <a:ext uri="{FF2B5EF4-FFF2-40B4-BE49-F238E27FC236}">
                <a16:creationId xmlns:a16="http://schemas.microsoft.com/office/drawing/2014/main" id="{CF43E595-BA1C-4A54-26BF-84235E4E38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405" y="1568179"/>
            <a:ext cx="10363200" cy="3963115"/>
          </a:xfrm>
          <a:prstGeom prst="rect">
            <a:avLst/>
          </a:prstGeom>
        </p:spPr>
      </p:pic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31F89878-E677-5A1A-143B-3BC1E1850A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/>
          <a:lstStyle/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2175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C625417C-1AA7-4B99-B6C1-CFAF4B6A8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/>
          <a:lstStyle/>
          <a:p>
            <a:r>
              <a:rPr lang="en" altLang="ko-KR" dirty="0" err="1"/>
              <a:t>NeRF</a:t>
            </a:r>
            <a:r>
              <a:rPr lang="en" altLang="ko-KR" dirty="0"/>
              <a:t> in the Wild: Neural Radiance Fields for Unconstrained Photo Collections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61622-5927-EEF1-A0E2-54BBDBF6775F}"/>
              </a:ext>
            </a:extLst>
          </p:cNvPr>
          <p:cNvSpPr txBox="1"/>
          <p:nvPr/>
        </p:nvSpPr>
        <p:spPr>
          <a:xfrm>
            <a:off x="595047" y="1254110"/>
            <a:ext cx="11142153" cy="729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In-the-wild setting</a:t>
            </a:r>
          </a:p>
          <a:p>
            <a:pPr marL="914400" lvl="1" indent="-457200" defTabSz="914400" latinLnBrk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Appearance variations, occlusions, inaccurate camera poses</a:t>
            </a:r>
          </a:p>
        </p:txBody>
      </p:sp>
      <p:pic>
        <p:nvPicPr>
          <p:cNvPr id="8" name="flythrough-app3" descr="flythrough-app3">
            <a:hlinkClick r:id="" action="ppaction://media"/>
            <a:extLst>
              <a:ext uri="{FF2B5EF4-FFF2-40B4-BE49-F238E27FC236}">
                <a16:creationId xmlns:a16="http://schemas.microsoft.com/office/drawing/2014/main" id="{D15B4AB7-7544-A921-3807-B6DB4838F1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6699" y="2193266"/>
            <a:ext cx="5433995" cy="40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7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C625417C-1AA7-4B99-B6C1-CFAF4B6A8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>
            <a:normAutofit/>
          </a:bodyPr>
          <a:lstStyle/>
          <a:p>
            <a:r>
              <a:rPr lang="en" altLang="ko-KR" dirty="0"/>
              <a:t>Efficient Geometry-aware 3D Generative Adversarial Networks (EG3D)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61622-5927-EEF1-A0E2-54BBDBF6775F}"/>
              </a:ext>
            </a:extLst>
          </p:cNvPr>
          <p:cNvSpPr txBox="1"/>
          <p:nvPr/>
        </p:nvSpPr>
        <p:spPr>
          <a:xfrm>
            <a:off x="595047" y="1254110"/>
            <a:ext cx="11142153" cy="139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Gill Sans MT"/>
                <a:ea typeface="맑은 고딕"/>
              </a:rPr>
              <a:t>NeRF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 + GAN</a:t>
            </a:r>
          </a:p>
          <a:p>
            <a:pPr marL="914400" lvl="1" indent="-457200" defTabSz="914400" latinLnBrk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No need of Multiview images</a:t>
            </a:r>
          </a:p>
          <a:p>
            <a:pPr marL="914400" lvl="1" indent="-457200" defTabSz="914400" latinLnBrk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Generate diverse images &amp; scenes</a:t>
            </a:r>
          </a:p>
          <a:p>
            <a:pPr marL="914400" lvl="1" indent="-457200" defTabSz="914400" latinLnBrk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2" name="qualitative_results_rgb" descr="qualitative_results_rgb">
            <a:hlinkClick r:id="" action="ppaction://media"/>
            <a:extLst>
              <a:ext uri="{FF2B5EF4-FFF2-40B4-BE49-F238E27FC236}">
                <a16:creationId xmlns:a16="http://schemas.microsoft.com/office/drawing/2014/main" id="{CD8B265E-E4D8-7E91-67E6-619EF2E60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3806" y="2580194"/>
            <a:ext cx="3770039" cy="377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4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110C445-3152-4DC4-B1F8-2A6B154090C5}"/>
              </a:ext>
            </a:extLst>
          </p:cNvPr>
          <p:cNvSpPr txBox="1"/>
          <p:nvPr/>
        </p:nvSpPr>
        <p:spPr>
          <a:xfrm>
            <a:off x="385346" y="317794"/>
            <a:ext cx="114213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Arial Nova Cond" panose="020B0604020202020204" pitchFamily="34" charset="0"/>
              </a:rPr>
              <a:t>NeRF</a:t>
            </a:r>
            <a:endParaRPr lang="en-US" altLang="ko-KR" sz="3200" dirty="0">
              <a:latin typeface="Arial Nova Cond" panose="020B0604020202020204" pitchFamily="34" charset="0"/>
            </a:endParaRPr>
          </a:p>
          <a:p>
            <a:pPr algn="ctr"/>
            <a:r>
              <a:rPr lang="en-US" altLang="ko-KR" sz="2000" dirty="0">
                <a:latin typeface="Arial Nova Cond" panose="020B0604020202020204" pitchFamily="34" charset="0"/>
              </a:rPr>
              <a:t>Representing Scenes as Neural Radiance Fields for View Synthesis</a:t>
            </a:r>
          </a:p>
          <a:p>
            <a:pPr algn="ctr"/>
            <a:r>
              <a:rPr lang="en-US" altLang="ko-KR" sz="1600" dirty="0">
                <a:latin typeface="Arial Nova Cond" panose="020B0604020202020204" pitchFamily="34" charset="0"/>
              </a:rPr>
              <a:t>ECCV 2020 Oral – Best Paper Honorable Mention</a:t>
            </a:r>
            <a:endParaRPr lang="ko-KR" altLang="en-US" sz="1600" dirty="0"/>
          </a:p>
        </p:txBody>
      </p:sp>
      <p:pic>
        <p:nvPicPr>
          <p:cNvPr id="2" name="orchid" descr="orchid">
            <a:hlinkClick r:id="" action="ppaction://media"/>
            <a:extLst>
              <a:ext uri="{FF2B5EF4-FFF2-40B4-BE49-F238E27FC236}">
                <a16:creationId xmlns:a16="http://schemas.microsoft.com/office/drawing/2014/main" id="{E7C38DB5-690D-8A82-93A2-68A904C9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59521" y="2596896"/>
            <a:ext cx="3872957" cy="2950824"/>
          </a:xfrm>
          <a:prstGeom prst="rect">
            <a:avLst/>
          </a:prstGeom>
        </p:spPr>
      </p:pic>
      <p:pic>
        <p:nvPicPr>
          <p:cNvPr id="4" name="fern_200k_rgb" descr="fern_200k_rgb">
            <a:hlinkClick r:id="" action="ppaction://media"/>
            <a:extLst>
              <a:ext uri="{FF2B5EF4-FFF2-40B4-BE49-F238E27FC236}">
                <a16:creationId xmlns:a16="http://schemas.microsoft.com/office/drawing/2014/main" id="{D4BA20E2-DCFB-78E7-D393-28E26ADA99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1507" y="2596895"/>
            <a:ext cx="3872957" cy="2950825"/>
          </a:xfrm>
          <a:prstGeom prst="rect">
            <a:avLst/>
          </a:prstGeom>
        </p:spPr>
      </p:pic>
      <p:pic>
        <p:nvPicPr>
          <p:cNvPr id="6" name="colorspout_200k_rgb" descr="colorspout_200k_rgb">
            <a:hlinkClick r:id="" action="ppaction://media"/>
            <a:extLst>
              <a:ext uri="{FF2B5EF4-FFF2-40B4-BE49-F238E27FC236}">
                <a16:creationId xmlns:a16="http://schemas.microsoft.com/office/drawing/2014/main" id="{839FDF11-CF6E-A846-7706-261B153D42C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7536" y="2596896"/>
            <a:ext cx="3872957" cy="29508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C42F0-357A-5D7A-DE98-88A907688B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763" y="1615947"/>
            <a:ext cx="6816353" cy="7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0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C625417C-1AA7-4B99-B6C1-CFAF4B6A8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>
            <a:normAutofit/>
          </a:bodyPr>
          <a:lstStyle/>
          <a:p>
            <a:r>
              <a:rPr lang="en" altLang="ko-KR" dirty="0"/>
              <a:t>D-</a:t>
            </a:r>
            <a:r>
              <a:rPr lang="en" altLang="ko-KR" dirty="0" err="1"/>
              <a:t>NeRF</a:t>
            </a:r>
            <a:r>
              <a:rPr lang="en" altLang="ko-KR" dirty="0"/>
              <a:t>: Neural Radiance Fields for Dynamic Scenes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61622-5927-EEF1-A0E2-54BBDBF6775F}"/>
              </a:ext>
            </a:extLst>
          </p:cNvPr>
          <p:cNvSpPr txBox="1"/>
          <p:nvPr/>
        </p:nvSpPr>
        <p:spPr>
          <a:xfrm>
            <a:off x="595047" y="1254110"/>
            <a:ext cx="11142153" cy="729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Dynamic Scenes</a:t>
            </a:r>
          </a:p>
          <a:p>
            <a:pPr marL="914400" lvl="1" indent="-457200" defTabSz="914400" latinLnBrk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4" name="reconstruction" descr="reconstruction">
            <a:hlinkClick r:id="" action="ppaction://media"/>
            <a:extLst>
              <a:ext uri="{FF2B5EF4-FFF2-40B4-BE49-F238E27FC236}">
                <a16:creationId xmlns:a16="http://schemas.microsoft.com/office/drawing/2014/main" id="{4DEF994F-4131-9D00-0920-C33B67A6D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1557" y="2303587"/>
            <a:ext cx="6555217" cy="36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5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C625417C-1AA7-4B99-B6C1-CFAF4B6A8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>
            <a:normAutofit/>
          </a:bodyPr>
          <a:lstStyle/>
          <a:p>
            <a:r>
              <a:rPr lang="en" altLang="ko-KR" dirty="0"/>
              <a:t>Reinforcement Learning with Neural Radiance Fields / Panoptic </a:t>
            </a:r>
            <a:r>
              <a:rPr lang="en" altLang="ko-KR" dirty="0" err="1"/>
              <a:t>NeRF</a:t>
            </a:r>
            <a:r>
              <a:rPr lang="en" altLang="ko-KR" dirty="0"/>
              <a:t>: 3D-to-2D Label Transfer for Panoptic Urban Scene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61622-5927-EEF1-A0E2-54BBDBF6775F}"/>
              </a:ext>
            </a:extLst>
          </p:cNvPr>
          <p:cNvSpPr txBox="1"/>
          <p:nvPr/>
        </p:nvSpPr>
        <p:spPr>
          <a:xfrm>
            <a:off x="595047" y="1254110"/>
            <a:ext cx="1114215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3D understanding</a:t>
            </a:r>
          </a:p>
          <a:p>
            <a:pPr marL="914400" lvl="1" indent="-457200" defTabSz="914400" latinLnBrk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Any task based on 2D images/videos that require 3D understanding(RL, )</a:t>
            </a:r>
          </a:p>
          <a:p>
            <a:pPr marL="914400" lvl="1" indent="-457200" defTabSz="914400" latinLnBrk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B985A8-6BCA-1292-B9CB-7378ED11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03" y="2601221"/>
            <a:ext cx="3725259" cy="2795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8D1159-3939-A50E-7864-038477541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068" y="2704848"/>
            <a:ext cx="6354229" cy="28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4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C556C-1838-4BBB-B6B2-061E5FBCED19}"/>
              </a:ext>
            </a:extLst>
          </p:cNvPr>
          <p:cNvSpPr txBox="1"/>
          <p:nvPr/>
        </p:nvSpPr>
        <p:spPr>
          <a:xfrm>
            <a:off x="595047" y="1254110"/>
            <a:ext cx="11142153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Task : Novel View Synthesis(NVS) or View Interpolation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6" name="그림 5" descr="식물, 꽃, 잔디, 야채이(가) 표시된 사진&#10;&#10;자동 생성된 설명">
            <a:extLst>
              <a:ext uri="{FF2B5EF4-FFF2-40B4-BE49-F238E27FC236}">
                <a16:creationId xmlns:a16="http://schemas.microsoft.com/office/drawing/2014/main" id="{BEB98903-77DD-F132-5558-38722A8DE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62" y="1694382"/>
            <a:ext cx="5690508" cy="229098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4BE3ECA-1C80-24D5-C6CA-372E73DA6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62" y="4113667"/>
            <a:ext cx="9040968" cy="2275701"/>
          </a:xfrm>
          <a:prstGeom prst="rect">
            <a:avLst/>
          </a:prstGeom>
        </p:spPr>
      </p:pic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D11FF465-93F1-F346-B49F-8AEAE4E24E27}"/>
              </a:ext>
            </a:extLst>
          </p:cNvPr>
          <p:cNvSpPr txBox="1">
            <a:spLocks/>
          </p:cNvSpPr>
          <p:nvPr/>
        </p:nvSpPr>
        <p:spPr>
          <a:xfrm>
            <a:off x="127874" y="6440373"/>
            <a:ext cx="11001905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57337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C556C-1838-4BBB-B6B2-061E5FBCED19}"/>
              </a:ext>
            </a:extLst>
          </p:cNvPr>
          <p:cNvSpPr txBox="1"/>
          <p:nvPr/>
        </p:nvSpPr>
        <p:spPr>
          <a:xfrm>
            <a:off x="595047" y="1254110"/>
            <a:ext cx="11142153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RGB-alpha volume rendering for view synthesis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583B2E-9A32-7973-CB39-3999B6EB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78" y="2174949"/>
            <a:ext cx="2857709" cy="3562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CF66D7-8E55-C263-76E6-12B742C01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974" y="2125011"/>
            <a:ext cx="3390900" cy="36576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9A274A-EC1C-3DA2-2453-606D3DFB30F4}"/>
              </a:ext>
            </a:extLst>
          </p:cNvPr>
          <p:cNvGrpSpPr/>
          <p:nvPr/>
        </p:nvGrpSpPr>
        <p:grpSpPr>
          <a:xfrm>
            <a:off x="7914720" y="1989488"/>
            <a:ext cx="2738592" cy="3761704"/>
            <a:chOff x="7903702" y="1853965"/>
            <a:chExt cx="2879151" cy="38451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785CA2-8253-F128-77BC-AF467CF20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3702" y="2926782"/>
              <a:ext cx="2879151" cy="1525378"/>
            </a:xfrm>
            <a:prstGeom prst="rect">
              <a:avLst/>
            </a:prstGeom>
          </p:spPr>
        </p:pic>
        <p:pic>
          <p:nvPicPr>
            <p:cNvPr id="14" name="그림 13" descr="텍스트, 위성이(가) 표시된 사진&#10;&#10;자동 생성된 설명">
              <a:extLst>
                <a:ext uri="{FF2B5EF4-FFF2-40B4-BE49-F238E27FC236}">
                  <a16:creationId xmlns:a16="http://schemas.microsoft.com/office/drawing/2014/main" id="{50455797-9C49-7627-38CE-735B85B2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03703" y="4448544"/>
              <a:ext cx="2879150" cy="1250596"/>
            </a:xfrm>
            <a:prstGeom prst="rect">
              <a:avLst/>
            </a:prstGeom>
          </p:spPr>
        </p:pic>
        <p:pic>
          <p:nvPicPr>
            <p:cNvPr id="16" name="그림 15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F3A1BEEF-E05E-4564-9586-588030369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3702" y="1853965"/>
              <a:ext cx="2132663" cy="103870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602D546-8647-812C-E7E6-E040F9C65841}"/>
              </a:ext>
            </a:extLst>
          </p:cNvPr>
          <p:cNvSpPr txBox="1"/>
          <p:nvPr/>
        </p:nvSpPr>
        <p:spPr>
          <a:xfrm>
            <a:off x="819878" y="5996919"/>
            <a:ext cx="11142153" cy="39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1~10GB storage consumption ..!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9E2B673-A7D9-1667-C812-DD68CBE4D7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Figures borrowed from John Barron’s slides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769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C556C-1838-4BBB-B6B2-061E5FBCED19}"/>
              </a:ext>
            </a:extLst>
          </p:cNvPr>
          <p:cNvSpPr txBox="1"/>
          <p:nvPr/>
        </p:nvSpPr>
        <p:spPr>
          <a:xfrm>
            <a:off x="595047" y="1254110"/>
            <a:ext cx="11142153" cy="272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Voxel representations</a:t>
            </a:r>
          </a:p>
          <a:p>
            <a:pPr marL="914400" lvl="1" indent="-457200" defTabSz="914400" latinLnBrk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</a:rPr>
              <a:t>leads to discretization artifacts or degrades view-consistency</a:t>
            </a:r>
            <a:endParaRPr kumimoji="1" lang="ko-KR" altLang="en-US" dirty="0"/>
          </a:p>
          <a:p>
            <a:pPr marL="914400" lvl="1" indent="-457200" defTabSz="914400" latinLnBrk="1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Large memory consumption!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Implicit Representation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has</a:t>
            </a:r>
            <a:r>
              <a:rPr lang="ko-KR" altLang="en-US" dirty="0">
                <a:solidFill>
                  <a:prstClr val="black"/>
                </a:solidFill>
                <a:latin typeface="Gill Sans MT"/>
                <a:ea typeface="맑은 고딕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the advantages as follows: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  <a:p>
            <a:pPr marL="800100" lvl="1" indent="-342900" defTabSz="914400" latinLnBrk="1">
              <a:lnSpc>
                <a:spcPct val="120000"/>
              </a:lnSpc>
              <a:buAutoNum type="arabicParenR"/>
              <a:defRPr/>
            </a:pP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Lighter than voxel representation</a:t>
            </a:r>
          </a:p>
          <a:p>
            <a:pPr marL="800100" lvl="1" indent="-342900" defTabSz="914400" latinLnBrk="1">
              <a:lnSpc>
                <a:spcPct val="120000"/>
              </a:lnSpc>
              <a:buAutoNum type="arabicParenR"/>
              <a:defRPr/>
            </a:pP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Continuous</a:t>
            </a: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Neural Radiance Field encodes a continuous volume within the deep neural network, whose input is </a:t>
            </a: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a single 5D coordinate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 and whose output is the </a:t>
            </a: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volume density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and </a:t>
            </a: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view-dependent RGB color.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275170-F52D-4358-8C41-57CB000EB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6" t="68139" r="58997" b="4069"/>
          <a:stretch/>
        </p:blipFill>
        <p:spPr>
          <a:xfrm>
            <a:off x="5784334" y="4624552"/>
            <a:ext cx="2155583" cy="1198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DBEE24-D00F-4F6A-887F-B96F60447727}"/>
              </a:ext>
            </a:extLst>
          </p:cNvPr>
          <p:cNvSpPr txBox="1"/>
          <p:nvPr/>
        </p:nvSpPr>
        <p:spPr>
          <a:xfrm>
            <a:off x="5826944" y="4263943"/>
            <a:ext cx="195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Implicit Representation</a:t>
            </a:r>
            <a:endParaRPr lang="ko-KR" altLang="en-US" sz="1400" dirty="0"/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281853EF-208B-47B4-A52E-C770EF665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/>
          <a:lstStyle/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9FC3C6-83FE-C48E-4D86-2B90C7623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11" t="38549" r="62498" b="46436"/>
          <a:stretch/>
        </p:blipFill>
        <p:spPr>
          <a:xfrm>
            <a:off x="2929781" y="4571720"/>
            <a:ext cx="2092994" cy="1198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3497F-83EE-53AE-A953-8C9885CF6B66}"/>
              </a:ext>
            </a:extLst>
          </p:cNvPr>
          <p:cNvSpPr txBox="1"/>
          <p:nvPr/>
        </p:nvSpPr>
        <p:spPr>
          <a:xfrm>
            <a:off x="3123402" y="4310110"/>
            <a:ext cx="174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Voxel Representation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6BA4A-6D92-A5D3-025E-457B900C6333}"/>
              </a:ext>
            </a:extLst>
          </p:cNvPr>
          <p:cNvSpPr txBox="1"/>
          <p:nvPr/>
        </p:nvSpPr>
        <p:spPr>
          <a:xfrm>
            <a:off x="5933870" y="5875937"/>
            <a:ext cx="1856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Radiance Field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3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87A416-C89F-4186-BB71-6CF65F245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876" b="14536"/>
          <a:stretch/>
        </p:blipFill>
        <p:spPr>
          <a:xfrm>
            <a:off x="5739862" y="3333038"/>
            <a:ext cx="3511533" cy="13518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C4E52F-7201-483D-A2BE-B25AF6050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79354"/>
            <a:ext cx="5225239" cy="498947"/>
          </a:xfrm>
          <a:prstGeom prst="rect">
            <a:avLst/>
          </a:prstGeom>
        </p:spPr>
      </p:pic>
      <p:pic>
        <p:nvPicPr>
          <p:cNvPr id="7" name="그림 6" descr="꽃, 대지, 실외, 식물이(가) 표시된 사진&#10;&#10;자동 생성된 설명">
            <a:extLst>
              <a:ext uri="{FF2B5EF4-FFF2-40B4-BE49-F238E27FC236}">
                <a16:creationId xmlns:a16="http://schemas.microsoft.com/office/drawing/2014/main" id="{5245D3D2-430B-41CB-8CB0-3D36FA754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96" y="3605210"/>
            <a:ext cx="5383789" cy="2054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7C556C-1838-4BBB-B6B2-061E5FBCED19}"/>
              </a:ext>
            </a:extLst>
          </p:cNvPr>
          <p:cNvSpPr txBox="1"/>
          <p:nvPr/>
        </p:nvSpPr>
        <p:spPr>
          <a:xfrm>
            <a:off x="595047" y="1254110"/>
            <a:ext cx="11142153" cy="172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The paper proposes a method that </a:t>
            </a: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synthesizes novel view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 of complex scenes by optimizing an underlying continuous </a:t>
            </a: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volumetric scene function</a:t>
            </a: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 using a sparse set of input views.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This algorithm represents a scene using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 a fully-connected deep network, whose input is </a:t>
            </a: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a single 5D coordinate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 and whose output is the </a:t>
            </a: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volume density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and </a:t>
            </a: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view-dependent RGB color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at that spatial location.</a:t>
            </a: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Classical</a:t>
            </a:r>
            <a:r>
              <a:rPr lang="en-US" altLang="ko-KR" b="1" i="1" dirty="0">
                <a:solidFill>
                  <a:srgbClr val="FF0000"/>
                </a:solidFill>
                <a:latin typeface="Gill Sans MT"/>
                <a:ea typeface="맑은 고딕"/>
              </a:rPr>
              <a:t> volume rendering techniques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t> are used to accumulate those colors and densities into a 2D image. </a:t>
            </a: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BF4BDDFE-7BF5-48E0-BBCB-53AA54458D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74" y="6389368"/>
            <a:ext cx="11001905" cy="365125"/>
          </a:xfrm>
        </p:spPr>
        <p:txBody>
          <a:bodyPr/>
          <a:lstStyle/>
          <a:p>
            <a:r>
              <a:rPr lang="en-US" altLang="ko-KR" dirty="0"/>
              <a:t>Mildenhall et al, “</a:t>
            </a:r>
            <a:r>
              <a:rPr lang="en-US" altLang="ko-KR" dirty="0" err="1"/>
              <a:t>NeRF</a:t>
            </a:r>
            <a:r>
              <a:rPr lang="en-US" altLang="ko-KR" dirty="0"/>
              <a:t>: Representing Scenes as Neural Radiance Fields for View Synthesis”, ECCV 2020</a:t>
            </a:r>
            <a:endParaRPr lang="en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B4D32E-25C0-406C-AEC0-FDA336D368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8" t="40047" r="68849" b="17908"/>
          <a:stretch/>
        </p:blipFill>
        <p:spPr>
          <a:xfrm>
            <a:off x="9398472" y="3217032"/>
            <a:ext cx="2338728" cy="16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7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Pinhole Camera Model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335740F-297F-4788-87C0-62460EF6A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3A3CDF-CB08-420E-C67A-2C98B0A4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94" y="1949450"/>
            <a:ext cx="6608691" cy="4012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8AC02C-CC8A-67F0-432E-C150C6B13018}"/>
              </a:ext>
            </a:extLst>
          </p:cNvPr>
          <p:cNvSpPr txBox="1"/>
          <p:nvPr/>
        </p:nvSpPr>
        <p:spPr>
          <a:xfrm>
            <a:off x="595047" y="1254110"/>
            <a:ext cx="11142153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Pinhole camera model</a:t>
            </a:r>
            <a:endParaRPr kumimoji="0" lang="en-US" altLang="ko-KR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12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Intrinsic and Extrinsic Parameters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4" name="그림 3" descr="텍스트, 시계, 안테나이(가) 표시된 사진&#10;&#10;자동 생성된 설명">
            <a:extLst>
              <a:ext uri="{FF2B5EF4-FFF2-40B4-BE49-F238E27FC236}">
                <a16:creationId xmlns:a16="http://schemas.microsoft.com/office/drawing/2014/main" id="{A70B70C8-B891-4E8A-96ED-A17AF23D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07" y="1496719"/>
            <a:ext cx="7248586" cy="23860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199E04-3837-46AB-8390-C630FC614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971" y="4345616"/>
            <a:ext cx="6350053" cy="2043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CBDD4C-2BE4-4BB0-B807-2015880AB16C}"/>
              </a:ext>
            </a:extLst>
          </p:cNvPr>
          <p:cNvSpPr txBox="1"/>
          <p:nvPr/>
        </p:nvSpPr>
        <p:spPr>
          <a:xfrm>
            <a:off x="4513326" y="1476452"/>
            <a:ext cx="977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Normalized Plane</a:t>
            </a:r>
            <a:endParaRPr lang="ko-KR" alt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C4BE64-B346-4576-9931-5F387632D32B}"/>
              </a:ext>
            </a:extLst>
          </p:cNvPr>
          <p:cNvSpPr txBox="1"/>
          <p:nvPr/>
        </p:nvSpPr>
        <p:spPr>
          <a:xfrm>
            <a:off x="5346700" y="1316686"/>
            <a:ext cx="977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Image </a:t>
            </a:r>
            <a:br>
              <a:rPr lang="en-US" altLang="ko-KR" sz="1050" dirty="0"/>
            </a:br>
            <a:r>
              <a:rPr lang="en-US" altLang="ko-KR" sz="1050" dirty="0"/>
              <a:t>Plane</a:t>
            </a:r>
            <a:endParaRPr lang="ko-KR" altLang="en-US" sz="1050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61E1A9A-78CE-402D-9EFC-CBD4895F0E25}"/>
              </a:ext>
            </a:extLst>
          </p:cNvPr>
          <p:cNvSpPr/>
          <p:nvPr/>
        </p:nvSpPr>
        <p:spPr>
          <a:xfrm>
            <a:off x="8324506" y="2686050"/>
            <a:ext cx="1355363" cy="882650"/>
          </a:xfrm>
          <a:custGeom>
            <a:avLst/>
            <a:gdLst>
              <a:gd name="connsiteX0" fmla="*/ 1200494 w 1355363"/>
              <a:gd name="connsiteY0" fmla="*/ 0 h 882650"/>
              <a:gd name="connsiteX1" fmla="*/ 1200494 w 1355363"/>
              <a:gd name="connsiteY1" fmla="*/ 0 h 882650"/>
              <a:gd name="connsiteX2" fmla="*/ 1029044 w 1355363"/>
              <a:gd name="connsiteY2" fmla="*/ 12700 h 882650"/>
              <a:gd name="connsiteX3" fmla="*/ 876644 w 1355363"/>
              <a:gd name="connsiteY3" fmla="*/ 31750 h 882650"/>
              <a:gd name="connsiteX4" fmla="*/ 813144 w 1355363"/>
              <a:gd name="connsiteY4" fmla="*/ 44450 h 882650"/>
              <a:gd name="connsiteX5" fmla="*/ 762344 w 1355363"/>
              <a:gd name="connsiteY5" fmla="*/ 50800 h 882650"/>
              <a:gd name="connsiteX6" fmla="*/ 660744 w 1355363"/>
              <a:gd name="connsiteY6" fmla="*/ 82550 h 882650"/>
              <a:gd name="connsiteX7" fmla="*/ 590894 w 1355363"/>
              <a:gd name="connsiteY7" fmla="*/ 101600 h 882650"/>
              <a:gd name="connsiteX8" fmla="*/ 527394 w 1355363"/>
              <a:gd name="connsiteY8" fmla="*/ 120650 h 882650"/>
              <a:gd name="connsiteX9" fmla="*/ 432144 w 1355363"/>
              <a:gd name="connsiteY9" fmla="*/ 177800 h 882650"/>
              <a:gd name="connsiteX10" fmla="*/ 362294 w 1355363"/>
              <a:gd name="connsiteY10" fmla="*/ 196850 h 882650"/>
              <a:gd name="connsiteX11" fmla="*/ 324194 w 1355363"/>
              <a:gd name="connsiteY11" fmla="*/ 215900 h 882650"/>
              <a:gd name="connsiteX12" fmla="*/ 298794 w 1355363"/>
              <a:gd name="connsiteY12" fmla="*/ 222250 h 882650"/>
              <a:gd name="connsiteX13" fmla="*/ 228944 w 1355363"/>
              <a:gd name="connsiteY13" fmla="*/ 260350 h 882650"/>
              <a:gd name="connsiteX14" fmla="*/ 209894 w 1355363"/>
              <a:gd name="connsiteY14" fmla="*/ 273050 h 882650"/>
              <a:gd name="connsiteX15" fmla="*/ 190844 w 1355363"/>
              <a:gd name="connsiteY15" fmla="*/ 279400 h 882650"/>
              <a:gd name="connsiteX16" fmla="*/ 171794 w 1355363"/>
              <a:gd name="connsiteY16" fmla="*/ 292100 h 882650"/>
              <a:gd name="connsiteX17" fmla="*/ 133694 w 1355363"/>
              <a:gd name="connsiteY17" fmla="*/ 298450 h 882650"/>
              <a:gd name="connsiteX18" fmla="*/ 114644 w 1355363"/>
              <a:gd name="connsiteY18" fmla="*/ 311150 h 882650"/>
              <a:gd name="connsiteX19" fmla="*/ 76544 w 1355363"/>
              <a:gd name="connsiteY19" fmla="*/ 355600 h 882650"/>
              <a:gd name="connsiteX20" fmla="*/ 51144 w 1355363"/>
              <a:gd name="connsiteY20" fmla="*/ 393700 h 882650"/>
              <a:gd name="connsiteX21" fmla="*/ 32094 w 1355363"/>
              <a:gd name="connsiteY21" fmla="*/ 431800 h 882650"/>
              <a:gd name="connsiteX22" fmla="*/ 13044 w 1355363"/>
              <a:gd name="connsiteY22" fmla="*/ 463550 h 882650"/>
              <a:gd name="connsiteX23" fmla="*/ 344 w 1355363"/>
              <a:gd name="connsiteY23" fmla="*/ 508000 h 882650"/>
              <a:gd name="connsiteX24" fmla="*/ 6694 w 1355363"/>
              <a:gd name="connsiteY24" fmla="*/ 603250 h 882650"/>
              <a:gd name="connsiteX25" fmla="*/ 57494 w 1355363"/>
              <a:gd name="connsiteY25" fmla="*/ 711200 h 882650"/>
              <a:gd name="connsiteX26" fmla="*/ 76544 w 1355363"/>
              <a:gd name="connsiteY26" fmla="*/ 736600 h 882650"/>
              <a:gd name="connsiteX27" fmla="*/ 114644 w 1355363"/>
              <a:gd name="connsiteY27" fmla="*/ 749300 h 882650"/>
              <a:gd name="connsiteX28" fmla="*/ 152744 w 1355363"/>
              <a:gd name="connsiteY28" fmla="*/ 768350 h 882650"/>
              <a:gd name="connsiteX29" fmla="*/ 254344 w 1355363"/>
              <a:gd name="connsiteY29" fmla="*/ 812800 h 882650"/>
              <a:gd name="connsiteX30" fmla="*/ 330544 w 1355363"/>
              <a:gd name="connsiteY30" fmla="*/ 844550 h 882650"/>
              <a:gd name="connsiteX31" fmla="*/ 540094 w 1355363"/>
              <a:gd name="connsiteY31" fmla="*/ 869950 h 882650"/>
              <a:gd name="connsiteX32" fmla="*/ 1111594 w 1355363"/>
              <a:gd name="connsiteY32" fmla="*/ 882650 h 882650"/>
              <a:gd name="connsiteX33" fmla="*/ 1257644 w 1355363"/>
              <a:gd name="connsiteY33" fmla="*/ 876300 h 882650"/>
              <a:gd name="connsiteX34" fmla="*/ 1276694 w 1355363"/>
              <a:gd name="connsiteY34" fmla="*/ 844550 h 882650"/>
              <a:gd name="connsiteX35" fmla="*/ 1340194 w 1355363"/>
              <a:gd name="connsiteY35" fmla="*/ 711200 h 882650"/>
              <a:gd name="connsiteX36" fmla="*/ 1346544 w 1355363"/>
              <a:gd name="connsiteY36" fmla="*/ 457200 h 882650"/>
              <a:gd name="connsiteX37" fmla="*/ 1333844 w 1355363"/>
              <a:gd name="connsiteY37" fmla="*/ 387350 h 882650"/>
              <a:gd name="connsiteX38" fmla="*/ 1314794 w 1355363"/>
              <a:gd name="connsiteY38" fmla="*/ 190500 h 882650"/>
              <a:gd name="connsiteX39" fmla="*/ 1276694 w 1355363"/>
              <a:gd name="connsiteY39" fmla="*/ 114300 h 882650"/>
              <a:gd name="connsiteX40" fmla="*/ 1238594 w 1355363"/>
              <a:gd name="connsiteY40" fmla="*/ 44450 h 882650"/>
              <a:gd name="connsiteX41" fmla="*/ 1200494 w 1355363"/>
              <a:gd name="connsiteY41" fmla="*/ 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55363" h="882650">
                <a:moveTo>
                  <a:pt x="1200494" y="0"/>
                </a:moveTo>
                <a:lnTo>
                  <a:pt x="1200494" y="0"/>
                </a:lnTo>
                <a:cubicBezTo>
                  <a:pt x="1172433" y="1871"/>
                  <a:pt x="1062766" y="8653"/>
                  <a:pt x="1029044" y="12700"/>
                </a:cubicBezTo>
                <a:cubicBezTo>
                  <a:pt x="800458" y="40130"/>
                  <a:pt x="1077451" y="13495"/>
                  <a:pt x="876644" y="31750"/>
                </a:cubicBezTo>
                <a:cubicBezTo>
                  <a:pt x="855477" y="35983"/>
                  <a:pt x="834436" y="40901"/>
                  <a:pt x="813144" y="44450"/>
                </a:cubicBezTo>
                <a:cubicBezTo>
                  <a:pt x="796311" y="47255"/>
                  <a:pt x="779078" y="47453"/>
                  <a:pt x="762344" y="50800"/>
                </a:cubicBezTo>
                <a:cubicBezTo>
                  <a:pt x="734877" y="56293"/>
                  <a:pt x="685221" y="75207"/>
                  <a:pt x="660744" y="82550"/>
                </a:cubicBezTo>
                <a:cubicBezTo>
                  <a:pt x="637628" y="89485"/>
                  <a:pt x="614099" y="94970"/>
                  <a:pt x="590894" y="101600"/>
                </a:cubicBezTo>
                <a:cubicBezTo>
                  <a:pt x="569646" y="107671"/>
                  <a:pt x="548561" y="114300"/>
                  <a:pt x="527394" y="120650"/>
                </a:cubicBezTo>
                <a:cubicBezTo>
                  <a:pt x="502705" y="137109"/>
                  <a:pt x="463264" y="166817"/>
                  <a:pt x="432144" y="177800"/>
                </a:cubicBezTo>
                <a:cubicBezTo>
                  <a:pt x="409386" y="185832"/>
                  <a:pt x="385052" y="188818"/>
                  <a:pt x="362294" y="196850"/>
                </a:cubicBezTo>
                <a:cubicBezTo>
                  <a:pt x="348904" y="201576"/>
                  <a:pt x="337377" y="210627"/>
                  <a:pt x="324194" y="215900"/>
                </a:cubicBezTo>
                <a:cubicBezTo>
                  <a:pt x="316091" y="219141"/>
                  <a:pt x="306897" y="219009"/>
                  <a:pt x="298794" y="222250"/>
                </a:cubicBezTo>
                <a:cubicBezTo>
                  <a:pt x="277109" y="230924"/>
                  <a:pt x="249005" y="247812"/>
                  <a:pt x="228944" y="260350"/>
                </a:cubicBezTo>
                <a:cubicBezTo>
                  <a:pt x="222472" y="264395"/>
                  <a:pt x="216720" y="269637"/>
                  <a:pt x="209894" y="273050"/>
                </a:cubicBezTo>
                <a:cubicBezTo>
                  <a:pt x="203907" y="276043"/>
                  <a:pt x="196831" y="276407"/>
                  <a:pt x="190844" y="279400"/>
                </a:cubicBezTo>
                <a:cubicBezTo>
                  <a:pt x="184018" y="282813"/>
                  <a:pt x="179034" y="289687"/>
                  <a:pt x="171794" y="292100"/>
                </a:cubicBezTo>
                <a:cubicBezTo>
                  <a:pt x="159580" y="296171"/>
                  <a:pt x="146394" y="296333"/>
                  <a:pt x="133694" y="298450"/>
                </a:cubicBezTo>
                <a:cubicBezTo>
                  <a:pt x="127344" y="302683"/>
                  <a:pt x="120507" y="306264"/>
                  <a:pt x="114644" y="311150"/>
                </a:cubicBezTo>
                <a:cubicBezTo>
                  <a:pt x="98858" y="324305"/>
                  <a:pt x="88316" y="338782"/>
                  <a:pt x="76544" y="355600"/>
                </a:cubicBezTo>
                <a:cubicBezTo>
                  <a:pt x="67791" y="368104"/>
                  <a:pt x="58835" y="380516"/>
                  <a:pt x="51144" y="393700"/>
                </a:cubicBezTo>
                <a:cubicBezTo>
                  <a:pt x="43990" y="405965"/>
                  <a:pt x="38893" y="419335"/>
                  <a:pt x="32094" y="431800"/>
                </a:cubicBezTo>
                <a:cubicBezTo>
                  <a:pt x="26184" y="442635"/>
                  <a:pt x="19394" y="452967"/>
                  <a:pt x="13044" y="463550"/>
                </a:cubicBezTo>
                <a:cubicBezTo>
                  <a:pt x="8811" y="478367"/>
                  <a:pt x="1044" y="492606"/>
                  <a:pt x="344" y="508000"/>
                </a:cubicBezTo>
                <a:cubicBezTo>
                  <a:pt x="-1101" y="539788"/>
                  <a:pt x="2194" y="571749"/>
                  <a:pt x="6694" y="603250"/>
                </a:cubicBezTo>
                <a:cubicBezTo>
                  <a:pt x="11264" y="635237"/>
                  <a:pt x="45707" y="691555"/>
                  <a:pt x="57494" y="711200"/>
                </a:cubicBezTo>
                <a:cubicBezTo>
                  <a:pt x="62939" y="720275"/>
                  <a:pt x="67738" y="730729"/>
                  <a:pt x="76544" y="736600"/>
                </a:cubicBezTo>
                <a:cubicBezTo>
                  <a:pt x="87683" y="744026"/>
                  <a:pt x="102287" y="744151"/>
                  <a:pt x="114644" y="749300"/>
                </a:cubicBezTo>
                <a:cubicBezTo>
                  <a:pt x="127751" y="754761"/>
                  <a:pt x="140242" y="761618"/>
                  <a:pt x="152744" y="768350"/>
                </a:cubicBezTo>
                <a:cubicBezTo>
                  <a:pt x="246424" y="818793"/>
                  <a:pt x="143591" y="770608"/>
                  <a:pt x="254344" y="812800"/>
                </a:cubicBezTo>
                <a:cubicBezTo>
                  <a:pt x="280058" y="822596"/>
                  <a:pt x="303956" y="837460"/>
                  <a:pt x="330544" y="844550"/>
                </a:cubicBezTo>
                <a:cubicBezTo>
                  <a:pt x="389058" y="860154"/>
                  <a:pt x="478119" y="868179"/>
                  <a:pt x="540094" y="869950"/>
                </a:cubicBezTo>
                <a:lnTo>
                  <a:pt x="1111594" y="882650"/>
                </a:lnTo>
                <a:lnTo>
                  <a:pt x="1257644" y="876300"/>
                </a:lnTo>
                <a:cubicBezTo>
                  <a:pt x="1269670" y="873525"/>
                  <a:pt x="1270020" y="854932"/>
                  <a:pt x="1276694" y="844550"/>
                </a:cubicBezTo>
                <a:cubicBezTo>
                  <a:pt x="1331682" y="759013"/>
                  <a:pt x="1305172" y="816265"/>
                  <a:pt x="1340194" y="711200"/>
                </a:cubicBezTo>
                <a:cubicBezTo>
                  <a:pt x="1358903" y="589590"/>
                  <a:pt x="1359444" y="620596"/>
                  <a:pt x="1346544" y="457200"/>
                </a:cubicBezTo>
                <a:cubicBezTo>
                  <a:pt x="1344682" y="433608"/>
                  <a:pt x="1336642" y="410849"/>
                  <a:pt x="1333844" y="387350"/>
                </a:cubicBezTo>
                <a:cubicBezTo>
                  <a:pt x="1326051" y="321889"/>
                  <a:pt x="1328299" y="255025"/>
                  <a:pt x="1314794" y="190500"/>
                </a:cubicBezTo>
                <a:cubicBezTo>
                  <a:pt x="1308976" y="162704"/>
                  <a:pt x="1289394" y="139700"/>
                  <a:pt x="1276694" y="114300"/>
                </a:cubicBezTo>
                <a:cubicBezTo>
                  <a:pt x="1252124" y="65161"/>
                  <a:pt x="1264949" y="88376"/>
                  <a:pt x="1238594" y="44450"/>
                </a:cubicBezTo>
                <a:cubicBezTo>
                  <a:pt x="1231645" y="-4191"/>
                  <a:pt x="1206844" y="7408"/>
                  <a:pt x="1200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335740F-297F-4788-87C0-62460EF6A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9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7A12B9C-8B37-4BFA-BABC-2D8CD51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Intrinsic and Extrinsic Parameters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3F26B-1F59-439E-9CAB-01EFC688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605" y="6389368"/>
            <a:ext cx="769521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8AC68-8798-40C9-ADB7-2795D1856B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61E1A9A-78CE-402D-9EFC-CBD4895F0E25}"/>
              </a:ext>
            </a:extLst>
          </p:cNvPr>
          <p:cNvSpPr/>
          <p:nvPr/>
        </p:nvSpPr>
        <p:spPr>
          <a:xfrm>
            <a:off x="8324506" y="2686050"/>
            <a:ext cx="1355363" cy="882650"/>
          </a:xfrm>
          <a:custGeom>
            <a:avLst/>
            <a:gdLst>
              <a:gd name="connsiteX0" fmla="*/ 1200494 w 1355363"/>
              <a:gd name="connsiteY0" fmla="*/ 0 h 882650"/>
              <a:gd name="connsiteX1" fmla="*/ 1200494 w 1355363"/>
              <a:gd name="connsiteY1" fmla="*/ 0 h 882650"/>
              <a:gd name="connsiteX2" fmla="*/ 1029044 w 1355363"/>
              <a:gd name="connsiteY2" fmla="*/ 12700 h 882650"/>
              <a:gd name="connsiteX3" fmla="*/ 876644 w 1355363"/>
              <a:gd name="connsiteY3" fmla="*/ 31750 h 882650"/>
              <a:gd name="connsiteX4" fmla="*/ 813144 w 1355363"/>
              <a:gd name="connsiteY4" fmla="*/ 44450 h 882650"/>
              <a:gd name="connsiteX5" fmla="*/ 762344 w 1355363"/>
              <a:gd name="connsiteY5" fmla="*/ 50800 h 882650"/>
              <a:gd name="connsiteX6" fmla="*/ 660744 w 1355363"/>
              <a:gd name="connsiteY6" fmla="*/ 82550 h 882650"/>
              <a:gd name="connsiteX7" fmla="*/ 590894 w 1355363"/>
              <a:gd name="connsiteY7" fmla="*/ 101600 h 882650"/>
              <a:gd name="connsiteX8" fmla="*/ 527394 w 1355363"/>
              <a:gd name="connsiteY8" fmla="*/ 120650 h 882650"/>
              <a:gd name="connsiteX9" fmla="*/ 432144 w 1355363"/>
              <a:gd name="connsiteY9" fmla="*/ 177800 h 882650"/>
              <a:gd name="connsiteX10" fmla="*/ 362294 w 1355363"/>
              <a:gd name="connsiteY10" fmla="*/ 196850 h 882650"/>
              <a:gd name="connsiteX11" fmla="*/ 324194 w 1355363"/>
              <a:gd name="connsiteY11" fmla="*/ 215900 h 882650"/>
              <a:gd name="connsiteX12" fmla="*/ 298794 w 1355363"/>
              <a:gd name="connsiteY12" fmla="*/ 222250 h 882650"/>
              <a:gd name="connsiteX13" fmla="*/ 228944 w 1355363"/>
              <a:gd name="connsiteY13" fmla="*/ 260350 h 882650"/>
              <a:gd name="connsiteX14" fmla="*/ 209894 w 1355363"/>
              <a:gd name="connsiteY14" fmla="*/ 273050 h 882650"/>
              <a:gd name="connsiteX15" fmla="*/ 190844 w 1355363"/>
              <a:gd name="connsiteY15" fmla="*/ 279400 h 882650"/>
              <a:gd name="connsiteX16" fmla="*/ 171794 w 1355363"/>
              <a:gd name="connsiteY16" fmla="*/ 292100 h 882650"/>
              <a:gd name="connsiteX17" fmla="*/ 133694 w 1355363"/>
              <a:gd name="connsiteY17" fmla="*/ 298450 h 882650"/>
              <a:gd name="connsiteX18" fmla="*/ 114644 w 1355363"/>
              <a:gd name="connsiteY18" fmla="*/ 311150 h 882650"/>
              <a:gd name="connsiteX19" fmla="*/ 76544 w 1355363"/>
              <a:gd name="connsiteY19" fmla="*/ 355600 h 882650"/>
              <a:gd name="connsiteX20" fmla="*/ 51144 w 1355363"/>
              <a:gd name="connsiteY20" fmla="*/ 393700 h 882650"/>
              <a:gd name="connsiteX21" fmla="*/ 32094 w 1355363"/>
              <a:gd name="connsiteY21" fmla="*/ 431800 h 882650"/>
              <a:gd name="connsiteX22" fmla="*/ 13044 w 1355363"/>
              <a:gd name="connsiteY22" fmla="*/ 463550 h 882650"/>
              <a:gd name="connsiteX23" fmla="*/ 344 w 1355363"/>
              <a:gd name="connsiteY23" fmla="*/ 508000 h 882650"/>
              <a:gd name="connsiteX24" fmla="*/ 6694 w 1355363"/>
              <a:gd name="connsiteY24" fmla="*/ 603250 h 882650"/>
              <a:gd name="connsiteX25" fmla="*/ 57494 w 1355363"/>
              <a:gd name="connsiteY25" fmla="*/ 711200 h 882650"/>
              <a:gd name="connsiteX26" fmla="*/ 76544 w 1355363"/>
              <a:gd name="connsiteY26" fmla="*/ 736600 h 882650"/>
              <a:gd name="connsiteX27" fmla="*/ 114644 w 1355363"/>
              <a:gd name="connsiteY27" fmla="*/ 749300 h 882650"/>
              <a:gd name="connsiteX28" fmla="*/ 152744 w 1355363"/>
              <a:gd name="connsiteY28" fmla="*/ 768350 h 882650"/>
              <a:gd name="connsiteX29" fmla="*/ 254344 w 1355363"/>
              <a:gd name="connsiteY29" fmla="*/ 812800 h 882650"/>
              <a:gd name="connsiteX30" fmla="*/ 330544 w 1355363"/>
              <a:gd name="connsiteY30" fmla="*/ 844550 h 882650"/>
              <a:gd name="connsiteX31" fmla="*/ 540094 w 1355363"/>
              <a:gd name="connsiteY31" fmla="*/ 869950 h 882650"/>
              <a:gd name="connsiteX32" fmla="*/ 1111594 w 1355363"/>
              <a:gd name="connsiteY32" fmla="*/ 882650 h 882650"/>
              <a:gd name="connsiteX33" fmla="*/ 1257644 w 1355363"/>
              <a:gd name="connsiteY33" fmla="*/ 876300 h 882650"/>
              <a:gd name="connsiteX34" fmla="*/ 1276694 w 1355363"/>
              <a:gd name="connsiteY34" fmla="*/ 844550 h 882650"/>
              <a:gd name="connsiteX35" fmla="*/ 1340194 w 1355363"/>
              <a:gd name="connsiteY35" fmla="*/ 711200 h 882650"/>
              <a:gd name="connsiteX36" fmla="*/ 1346544 w 1355363"/>
              <a:gd name="connsiteY36" fmla="*/ 457200 h 882650"/>
              <a:gd name="connsiteX37" fmla="*/ 1333844 w 1355363"/>
              <a:gd name="connsiteY37" fmla="*/ 387350 h 882650"/>
              <a:gd name="connsiteX38" fmla="*/ 1314794 w 1355363"/>
              <a:gd name="connsiteY38" fmla="*/ 190500 h 882650"/>
              <a:gd name="connsiteX39" fmla="*/ 1276694 w 1355363"/>
              <a:gd name="connsiteY39" fmla="*/ 114300 h 882650"/>
              <a:gd name="connsiteX40" fmla="*/ 1238594 w 1355363"/>
              <a:gd name="connsiteY40" fmla="*/ 44450 h 882650"/>
              <a:gd name="connsiteX41" fmla="*/ 1200494 w 1355363"/>
              <a:gd name="connsiteY41" fmla="*/ 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55363" h="882650">
                <a:moveTo>
                  <a:pt x="1200494" y="0"/>
                </a:moveTo>
                <a:lnTo>
                  <a:pt x="1200494" y="0"/>
                </a:lnTo>
                <a:cubicBezTo>
                  <a:pt x="1172433" y="1871"/>
                  <a:pt x="1062766" y="8653"/>
                  <a:pt x="1029044" y="12700"/>
                </a:cubicBezTo>
                <a:cubicBezTo>
                  <a:pt x="800458" y="40130"/>
                  <a:pt x="1077451" y="13495"/>
                  <a:pt x="876644" y="31750"/>
                </a:cubicBezTo>
                <a:cubicBezTo>
                  <a:pt x="855477" y="35983"/>
                  <a:pt x="834436" y="40901"/>
                  <a:pt x="813144" y="44450"/>
                </a:cubicBezTo>
                <a:cubicBezTo>
                  <a:pt x="796311" y="47255"/>
                  <a:pt x="779078" y="47453"/>
                  <a:pt x="762344" y="50800"/>
                </a:cubicBezTo>
                <a:cubicBezTo>
                  <a:pt x="734877" y="56293"/>
                  <a:pt x="685221" y="75207"/>
                  <a:pt x="660744" y="82550"/>
                </a:cubicBezTo>
                <a:cubicBezTo>
                  <a:pt x="637628" y="89485"/>
                  <a:pt x="614099" y="94970"/>
                  <a:pt x="590894" y="101600"/>
                </a:cubicBezTo>
                <a:cubicBezTo>
                  <a:pt x="569646" y="107671"/>
                  <a:pt x="548561" y="114300"/>
                  <a:pt x="527394" y="120650"/>
                </a:cubicBezTo>
                <a:cubicBezTo>
                  <a:pt x="502705" y="137109"/>
                  <a:pt x="463264" y="166817"/>
                  <a:pt x="432144" y="177800"/>
                </a:cubicBezTo>
                <a:cubicBezTo>
                  <a:pt x="409386" y="185832"/>
                  <a:pt x="385052" y="188818"/>
                  <a:pt x="362294" y="196850"/>
                </a:cubicBezTo>
                <a:cubicBezTo>
                  <a:pt x="348904" y="201576"/>
                  <a:pt x="337377" y="210627"/>
                  <a:pt x="324194" y="215900"/>
                </a:cubicBezTo>
                <a:cubicBezTo>
                  <a:pt x="316091" y="219141"/>
                  <a:pt x="306897" y="219009"/>
                  <a:pt x="298794" y="222250"/>
                </a:cubicBezTo>
                <a:cubicBezTo>
                  <a:pt x="277109" y="230924"/>
                  <a:pt x="249005" y="247812"/>
                  <a:pt x="228944" y="260350"/>
                </a:cubicBezTo>
                <a:cubicBezTo>
                  <a:pt x="222472" y="264395"/>
                  <a:pt x="216720" y="269637"/>
                  <a:pt x="209894" y="273050"/>
                </a:cubicBezTo>
                <a:cubicBezTo>
                  <a:pt x="203907" y="276043"/>
                  <a:pt x="196831" y="276407"/>
                  <a:pt x="190844" y="279400"/>
                </a:cubicBezTo>
                <a:cubicBezTo>
                  <a:pt x="184018" y="282813"/>
                  <a:pt x="179034" y="289687"/>
                  <a:pt x="171794" y="292100"/>
                </a:cubicBezTo>
                <a:cubicBezTo>
                  <a:pt x="159580" y="296171"/>
                  <a:pt x="146394" y="296333"/>
                  <a:pt x="133694" y="298450"/>
                </a:cubicBezTo>
                <a:cubicBezTo>
                  <a:pt x="127344" y="302683"/>
                  <a:pt x="120507" y="306264"/>
                  <a:pt x="114644" y="311150"/>
                </a:cubicBezTo>
                <a:cubicBezTo>
                  <a:pt x="98858" y="324305"/>
                  <a:pt x="88316" y="338782"/>
                  <a:pt x="76544" y="355600"/>
                </a:cubicBezTo>
                <a:cubicBezTo>
                  <a:pt x="67791" y="368104"/>
                  <a:pt x="58835" y="380516"/>
                  <a:pt x="51144" y="393700"/>
                </a:cubicBezTo>
                <a:cubicBezTo>
                  <a:pt x="43990" y="405965"/>
                  <a:pt x="38893" y="419335"/>
                  <a:pt x="32094" y="431800"/>
                </a:cubicBezTo>
                <a:cubicBezTo>
                  <a:pt x="26184" y="442635"/>
                  <a:pt x="19394" y="452967"/>
                  <a:pt x="13044" y="463550"/>
                </a:cubicBezTo>
                <a:cubicBezTo>
                  <a:pt x="8811" y="478367"/>
                  <a:pt x="1044" y="492606"/>
                  <a:pt x="344" y="508000"/>
                </a:cubicBezTo>
                <a:cubicBezTo>
                  <a:pt x="-1101" y="539788"/>
                  <a:pt x="2194" y="571749"/>
                  <a:pt x="6694" y="603250"/>
                </a:cubicBezTo>
                <a:cubicBezTo>
                  <a:pt x="11264" y="635237"/>
                  <a:pt x="45707" y="691555"/>
                  <a:pt x="57494" y="711200"/>
                </a:cubicBezTo>
                <a:cubicBezTo>
                  <a:pt x="62939" y="720275"/>
                  <a:pt x="67738" y="730729"/>
                  <a:pt x="76544" y="736600"/>
                </a:cubicBezTo>
                <a:cubicBezTo>
                  <a:pt x="87683" y="744026"/>
                  <a:pt x="102287" y="744151"/>
                  <a:pt x="114644" y="749300"/>
                </a:cubicBezTo>
                <a:cubicBezTo>
                  <a:pt x="127751" y="754761"/>
                  <a:pt x="140242" y="761618"/>
                  <a:pt x="152744" y="768350"/>
                </a:cubicBezTo>
                <a:cubicBezTo>
                  <a:pt x="246424" y="818793"/>
                  <a:pt x="143591" y="770608"/>
                  <a:pt x="254344" y="812800"/>
                </a:cubicBezTo>
                <a:cubicBezTo>
                  <a:pt x="280058" y="822596"/>
                  <a:pt x="303956" y="837460"/>
                  <a:pt x="330544" y="844550"/>
                </a:cubicBezTo>
                <a:cubicBezTo>
                  <a:pt x="389058" y="860154"/>
                  <a:pt x="478119" y="868179"/>
                  <a:pt x="540094" y="869950"/>
                </a:cubicBezTo>
                <a:lnTo>
                  <a:pt x="1111594" y="882650"/>
                </a:lnTo>
                <a:lnTo>
                  <a:pt x="1257644" y="876300"/>
                </a:lnTo>
                <a:cubicBezTo>
                  <a:pt x="1269670" y="873525"/>
                  <a:pt x="1270020" y="854932"/>
                  <a:pt x="1276694" y="844550"/>
                </a:cubicBezTo>
                <a:cubicBezTo>
                  <a:pt x="1331682" y="759013"/>
                  <a:pt x="1305172" y="816265"/>
                  <a:pt x="1340194" y="711200"/>
                </a:cubicBezTo>
                <a:cubicBezTo>
                  <a:pt x="1358903" y="589590"/>
                  <a:pt x="1359444" y="620596"/>
                  <a:pt x="1346544" y="457200"/>
                </a:cubicBezTo>
                <a:cubicBezTo>
                  <a:pt x="1344682" y="433608"/>
                  <a:pt x="1336642" y="410849"/>
                  <a:pt x="1333844" y="387350"/>
                </a:cubicBezTo>
                <a:cubicBezTo>
                  <a:pt x="1326051" y="321889"/>
                  <a:pt x="1328299" y="255025"/>
                  <a:pt x="1314794" y="190500"/>
                </a:cubicBezTo>
                <a:cubicBezTo>
                  <a:pt x="1308976" y="162704"/>
                  <a:pt x="1289394" y="139700"/>
                  <a:pt x="1276694" y="114300"/>
                </a:cubicBezTo>
                <a:cubicBezTo>
                  <a:pt x="1252124" y="65161"/>
                  <a:pt x="1264949" y="88376"/>
                  <a:pt x="1238594" y="44450"/>
                </a:cubicBezTo>
                <a:cubicBezTo>
                  <a:pt x="1231645" y="-4191"/>
                  <a:pt x="1206844" y="7408"/>
                  <a:pt x="12004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2335740F-297F-4788-87C0-62460EF6A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AC02C-CC8A-67F0-432E-C150C6B13018}"/>
              </a:ext>
            </a:extLst>
          </p:cNvPr>
          <p:cNvSpPr txBox="1"/>
          <p:nvPr/>
        </p:nvSpPr>
        <p:spPr>
          <a:xfrm>
            <a:off x="595047" y="1254110"/>
            <a:ext cx="11142153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Gill Sans MT"/>
                <a:ea typeface="맑은 고딕"/>
              </a:rPr>
              <a:t>Extrinsic Parameters</a:t>
            </a:r>
            <a:endParaRPr kumimoji="0" lang="en-US" altLang="ko-KR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맑은 고딕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EF8624C-9D14-A3A8-F053-D6A28C8F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4" y="2025649"/>
            <a:ext cx="9246131" cy="40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8413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PNNL_PowerPoint_Template">
  <a:themeElements>
    <a:clrScheme name="PNNL_PowerPoint_Template 11">
      <a:dk1>
        <a:srgbClr val="000000"/>
      </a:dk1>
      <a:lt1>
        <a:srgbClr val="FFFFFF"/>
      </a:lt1>
      <a:dk2>
        <a:srgbClr val="CB7023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PNNL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owerPoint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owerPoint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owerPoint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owerPoint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owerPoint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owerPoint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owerPoint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owerPoint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VIAN Class Templete">
      <a:majorFont>
        <a:latin typeface="Gill Sans MT"/>
        <a:ea typeface="맑은 고딕"/>
        <a:cs typeface=""/>
      </a:majorFont>
      <a:minorFont>
        <a:latin typeface="Gill Sans M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소포</Template>
  <TotalTime>24108</TotalTime>
  <Words>624</Words>
  <Application>Microsoft Macintosh PowerPoint</Application>
  <PresentationFormat>와이드스크린</PresentationFormat>
  <Paragraphs>100</Paragraphs>
  <Slides>21</Slides>
  <Notes>3</Notes>
  <HiddenSlides>0</HiddenSlides>
  <MMClips>10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Arial</vt:lpstr>
      <vt:lpstr>Arial Nova Cond</vt:lpstr>
      <vt:lpstr>Calibri</vt:lpstr>
      <vt:lpstr>Gill Sans MT</vt:lpstr>
      <vt:lpstr>Times New Roman</vt:lpstr>
      <vt:lpstr>Parcel</vt:lpstr>
      <vt:lpstr>PNNL_PowerPoint_Template</vt:lpstr>
      <vt:lpstr>Office 테마</vt:lpstr>
      <vt:lpstr>NeRF 실습</vt:lpstr>
      <vt:lpstr>PowerPoint 프레젠테이션</vt:lpstr>
      <vt:lpstr>Introduction</vt:lpstr>
      <vt:lpstr>Introduction</vt:lpstr>
      <vt:lpstr>Introduction</vt:lpstr>
      <vt:lpstr>NeRF: Representing Scenes as Neural Radiance Fields for View Synthesis </vt:lpstr>
      <vt:lpstr>Pinhole Camera Model</vt:lpstr>
      <vt:lpstr>Camera Intrinsic and Extrinsic Parameters</vt:lpstr>
      <vt:lpstr>Camera Intrinsic and Extrinsic Parameters</vt:lpstr>
      <vt:lpstr>Method</vt:lpstr>
      <vt:lpstr>Method</vt:lpstr>
      <vt:lpstr>Method</vt:lpstr>
      <vt:lpstr>Method</vt:lpstr>
      <vt:lpstr>Results – View direction dependencies</vt:lpstr>
      <vt:lpstr>Results – View direction dependencies</vt:lpstr>
      <vt:lpstr>Results – Depth map</vt:lpstr>
      <vt:lpstr>Results – Depth map</vt:lpstr>
      <vt:lpstr>Future Works</vt:lpstr>
      <vt:lpstr>Future Works</vt:lpstr>
      <vt:lpstr>Future Works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Generation and Translation via  Generative Adversarial Networks:  Basics, Applications and Recent Trends</dc:title>
  <dc:creator>Microsoft Office User</dc:creator>
  <cp:lastModifiedBy>liam.1234</cp:lastModifiedBy>
  <cp:revision>515</cp:revision>
  <cp:lastPrinted>2019-04-25T03:20:54Z</cp:lastPrinted>
  <dcterms:created xsi:type="dcterms:W3CDTF">2018-11-18T22:59:27Z</dcterms:created>
  <dcterms:modified xsi:type="dcterms:W3CDTF">2022-09-04T02:39:38Z</dcterms:modified>
</cp:coreProperties>
</file>